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1" r:id="rId3"/>
    <p:sldId id="292" r:id="rId4"/>
    <p:sldId id="293" r:id="rId5"/>
    <p:sldId id="294" r:id="rId6"/>
    <p:sldId id="295" r:id="rId7"/>
    <p:sldId id="280" r:id="rId8"/>
    <p:sldId id="273" r:id="rId9"/>
    <p:sldId id="261" r:id="rId10"/>
    <p:sldId id="282" r:id="rId11"/>
    <p:sldId id="283" r:id="rId12"/>
    <p:sldId id="298" r:id="rId13"/>
    <p:sldId id="262" r:id="rId14"/>
    <p:sldId id="263" r:id="rId15"/>
    <p:sldId id="299" r:id="rId16"/>
    <p:sldId id="264" r:id="rId17"/>
    <p:sldId id="300" r:id="rId18"/>
    <p:sldId id="279" r:id="rId19"/>
    <p:sldId id="301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>
      <p:cViewPr varScale="1">
        <p:scale>
          <a:sx n="108" d="100"/>
          <a:sy n="108" d="100"/>
        </p:scale>
        <p:origin x="19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155B-10DC-4F35-8E9B-BAD8E2F6B86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4A7-1D8E-41F3-A0F9-ABD44D89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9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155B-10DC-4F35-8E9B-BAD8E2F6B86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4A7-1D8E-41F3-A0F9-ABD44D89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155B-10DC-4F35-8E9B-BAD8E2F6B86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4A7-1D8E-41F3-A0F9-ABD44D89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3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155B-10DC-4F35-8E9B-BAD8E2F6B86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4A7-1D8E-41F3-A0F9-ABD44D89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3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155B-10DC-4F35-8E9B-BAD8E2F6B86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4A7-1D8E-41F3-A0F9-ABD44D89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2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155B-10DC-4F35-8E9B-BAD8E2F6B86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4A7-1D8E-41F3-A0F9-ABD44D89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1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155B-10DC-4F35-8E9B-BAD8E2F6B86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4A7-1D8E-41F3-A0F9-ABD44D89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155B-10DC-4F35-8E9B-BAD8E2F6B86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4A7-1D8E-41F3-A0F9-ABD44D89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1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155B-10DC-4F35-8E9B-BAD8E2F6B86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4A7-1D8E-41F3-A0F9-ABD44D89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5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155B-10DC-4F35-8E9B-BAD8E2F6B86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4A7-1D8E-41F3-A0F9-ABD44D89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3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155B-10DC-4F35-8E9B-BAD8E2F6B86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4A7-1D8E-41F3-A0F9-ABD44D89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8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D155B-10DC-4F35-8E9B-BAD8E2F6B86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64A7-1D8E-41F3-A0F9-ABD44D89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online.ru/academy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mailto:ivan.chessok@gmail.com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play.ruches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chessplanet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679666" cy="619268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ШАХМАТЫ ДЛЯ ШКОЛЫ:</a:t>
            </a:r>
            <a:b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</a:br>
            <a:b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</a:b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ОНЛАЙН-ОБУЧЕНИЕ</a:t>
            </a:r>
            <a:b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</a:b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ИНТЕРНЕТ-ТУРНИРЫ</a:t>
            </a:r>
          </a:p>
        </p:txBody>
      </p:sp>
    </p:spTree>
    <p:extLst>
      <p:ext uri="{BB962C8B-B14F-4D97-AF65-F5344CB8AC3E}">
        <p14:creationId xmlns:p14="http://schemas.microsoft.com/office/powerpoint/2010/main" val="216869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832" y="2348880"/>
            <a:ext cx="3620616" cy="237626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ОБУЧАЮЩИЕ КУРСЫ ДЛЯ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821925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Интерфейс ученика прост и располагает доступом только к урокам, которые открыл учитель</a:t>
            </a:r>
            <a:r>
              <a:rPr lang="en-US" sz="2400" dirty="0"/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3" y="2204864"/>
            <a:ext cx="4464497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600" dirty="0"/>
              <a:t>Когда учитель начинает урок, все студенты класса или группы получают уведомление и могут приступить к просмотру материала или решению задач</a:t>
            </a:r>
            <a:r>
              <a:rPr lang="en-US" sz="2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711" y="4005064"/>
            <a:ext cx="3841737" cy="244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2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832" y="2348880"/>
            <a:ext cx="3620616" cy="23762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ОБУЧАЮЩИЕ КУРСЫ ДЛЯ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Интерфейс ученика прост и располагает доступом только к урокам, которые открыл учитель</a:t>
            </a:r>
            <a:r>
              <a:rPr lang="en-US" sz="2400" dirty="0"/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3" y="2204864"/>
            <a:ext cx="4464497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2600" dirty="0"/>
              <a:t>Когда учитель начинает урок, все студенты класса или группы получают уведомление и могут приступить к просмотру материала или решению задач</a:t>
            </a:r>
            <a:r>
              <a:rPr lang="en-US" sz="2600" dirty="0"/>
              <a:t>.</a:t>
            </a:r>
          </a:p>
        </p:txBody>
      </p:sp>
      <p:pic>
        <p:nvPicPr>
          <p:cNvPr id="8194" name="Picture 2" descr="C:\Users\Надежда\Downloads\pres\img\2016-09-22 13_31_18-Desktop — Chess Scho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11" y="4005064"/>
            <a:ext cx="3841737" cy="230425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3498" y="4221088"/>
            <a:ext cx="4108502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/>
              <a:t>Вся статистика сохраняется, что позволяет учителю оценивать успехи учеников и направлять дальнейшее обучение</a:t>
            </a:r>
            <a:r>
              <a:rPr lang="en-US" sz="24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548" y="4005064"/>
            <a:ext cx="3880900" cy="25252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126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ИНСТРУМЕНТЫ УЧИТЕЛЯ</a:t>
            </a:r>
            <a:endParaRPr lang="ru-RU" sz="4000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709646C-EA76-497B-9F01-12DBAB6B3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89" y="1612602"/>
            <a:ext cx="5754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/>
              <a:t>Курс повышения квалификации для учителей расскажет о пользе шахмат и психологических особенностях детей младшего школьного возраста, а также позволит погрузиться в предмет глубже, чем школьники в течение 3-х лет обучения.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397D2351-D805-407A-B365-A818BFB3C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14" y="3435052"/>
            <a:ext cx="57705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/>
              <a:t>Система позволит удобно разделить учеников по группам и назначить для каждой свое расписание занятий. Занятия можно провести как в классе, выдав домашнее задание из списка, так и назначить весь урок для самостоятельного изучения.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E5F3C8F5-0B14-45DB-AAC7-98823CB56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89" y="5006677"/>
            <a:ext cx="5770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/>
              <a:t>Подробная статистика успеваемости учеников в решении задач как в основном материале анимированных уроков, так и в дополнительных курсах.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482A23-5358-4100-8120-1D92E0BC8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13" y="1511002"/>
            <a:ext cx="2376487" cy="16097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59FA55-7D0D-4340-9B51-CD694BCF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775" y="1755477"/>
            <a:ext cx="2128838" cy="152241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B37567-0675-49B0-94E4-E55502869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175" y="3425527"/>
            <a:ext cx="2236788" cy="132873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609B0E-3E8A-448C-ADA5-72754C0F9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388" y="4870152"/>
            <a:ext cx="2151062" cy="14001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499C714-F654-4346-B76C-7A48BEA87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775" y="5395615"/>
            <a:ext cx="2128838" cy="120173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134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ДОПОЛНИТЕЛЬНЫЕ КУРСЫ</a:t>
            </a:r>
            <a:endParaRPr lang="ru-RU" sz="4000" dirty="0"/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BFCFD265-E88A-4F9E-A18E-51850DA9D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92275"/>
            <a:ext cx="3894138" cy="393065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D161A1-6886-4667-BA7B-36BCD3E0E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3505200"/>
            <a:ext cx="2957512" cy="211772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7FFF9D-9D54-4BC8-B09F-137D8B2D5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3" y="4797425"/>
            <a:ext cx="2889250" cy="133032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4A7A3C1B-EA76-4162-A7C5-B147471F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4" y="1700213"/>
            <a:ext cx="4791075" cy="43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2873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Calibri" panose="020F0502020204030204" pitchFamily="34" charset="0"/>
              </a:rPr>
              <a:t>Более 60 дополнительных курсов для всех уровней игры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Calibri" panose="020F0502020204030204" pitchFamily="34" charset="0"/>
              </a:rPr>
              <a:t>Десятки тысяч задач и обучающих примеров – от начинающего до мастера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Calibri" panose="020F0502020204030204" pitchFamily="34" charset="0"/>
              </a:rPr>
              <a:t>Доступна подписка, открывающая полный неограниченный доступ к доступ для всех учеников школы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Calibri" panose="020F0502020204030204" pitchFamily="34" charset="0"/>
              </a:rPr>
              <a:t>Учитель может видеть статистику каждого ученика – общую и по курсам</a:t>
            </a:r>
          </a:p>
        </p:txBody>
      </p:sp>
    </p:spTree>
    <p:extLst>
      <p:ext uri="{BB962C8B-B14F-4D97-AF65-F5344CB8AC3E}">
        <p14:creationId xmlns:p14="http://schemas.microsoft.com/office/powerpoint/2010/main" val="324754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ИГРОВАЯ ЗОНА ДЛЯ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7888"/>
            <a:ext cx="8219256" cy="114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/>
              <a:t>Нельзя научиться играть в шахматы, просто изучая теорию и решая упражнения – как и с любым навыком, важно ощущать динамику самого процесса игры.</a:t>
            </a:r>
            <a:endParaRPr lang="en-US" sz="22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EAC85AF-D5CF-421E-966C-B1E2D9332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25067"/>
            <a:ext cx="8229600" cy="22006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defRPr/>
            </a:pPr>
            <a:r>
              <a:rPr lang="ru-RU" altLang="ru-RU" sz="2200" dirty="0">
                <a:latin typeface="Calibri" panose="020F0502020204030204" pitchFamily="34" charset="0"/>
              </a:rPr>
              <a:t>Блок </a:t>
            </a:r>
            <a:r>
              <a:rPr lang="ru-RU" altLang="ru-RU" sz="2200" b="1" dirty="0">
                <a:latin typeface="Calibri" panose="020F0502020204030204" pitchFamily="34" charset="0"/>
              </a:rPr>
              <a:t>ИГРА</a:t>
            </a:r>
            <a:r>
              <a:rPr lang="ru-RU" altLang="ru-RU" sz="2200" dirty="0">
                <a:latin typeface="Calibri" panose="020F0502020204030204" pitchFamily="34" charset="0"/>
              </a:rPr>
              <a:t> на </a:t>
            </a:r>
            <a:r>
              <a:rPr lang="ru-RU" altLang="ru-RU" sz="2200" dirty="0" err="1">
                <a:latin typeface="Calibri" panose="020F0502020204030204" pitchFamily="34" charset="0"/>
              </a:rPr>
              <a:t>шахматнаяпланета.рф</a:t>
            </a:r>
            <a:r>
              <a:rPr lang="ru-RU" altLang="ru-RU" sz="2200" dirty="0">
                <a:latin typeface="Calibri" panose="020F0502020204030204" pitchFamily="34" charset="0"/>
              </a:rPr>
              <a:t> предназначен для свободной игры в шахматы между школьниками России из любого региона. </a:t>
            </a:r>
          </a:p>
          <a:p>
            <a:pPr marL="342900" indent="-342900" eaLnBrk="1" hangingPunct="1">
              <a:spcBef>
                <a:spcPts val="3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Calibri" panose="020F0502020204030204" pitchFamily="34" charset="0"/>
              </a:rPr>
              <a:t>Школьники могут свободно играть в шахматы с соперниками в электронной игровой зоне</a:t>
            </a:r>
          </a:p>
          <a:p>
            <a:pPr marL="342900" indent="-342900" eaLnBrk="1" hangingPunct="1">
              <a:spcBef>
                <a:spcPts val="3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Calibri" panose="020F0502020204030204" pitchFamily="34" charset="0"/>
              </a:rPr>
              <a:t>Встроенная шахматная игровая программа анализирует все сыгранные партии и указывает на допущенные ошибки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64B688FD-2D76-4A87-815C-9D5B8F6B0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25" y="4541511"/>
            <a:ext cx="2810995" cy="212093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FEA4159-4887-4F79-A818-D4D89DC9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41511"/>
            <a:ext cx="2447677" cy="212093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4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ТУРНИРЫ</a:t>
            </a:r>
            <a:endParaRPr lang="ru-RU" sz="4000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656C6AA-857B-45FF-8B7A-FEEA6A8E5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57338"/>
            <a:ext cx="8496300" cy="361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ru-RU" altLang="ru-RU" sz="2000" dirty="0">
                <a:latin typeface="Calibri" panose="020F0502020204030204" pitchFamily="34" charset="0"/>
              </a:rPr>
              <a:t>Блок </a:t>
            </a:r>
            <a:r>
              <a:rPr lang="ru-RU" altLang="ru-RU" sz="2000" b="1" dirty="0">
                <a:latin typeface="Calibri" panose="020F0502020204030204" pitchFamily="34" charset="0"/>
              </a:rPr>
              <a:t>ТУРНИРЫ</a:t>
            </a:r>
            <a:r>
              <a:rPr lang="ru-RU" altLang="ru-RU" sz="2000" dirty="0">
                <a:latin typeface="Calibri" panose="020F0502020204030204" pitchFamily="34" charset="0"/>
              </a:rPr>
              <a:t> предназначен для проведения игровых занятий и турниров.</a:t>
            </a:r>
            <a:endParaRPr lang="ru-RU" altLang="ru-RU" sz="1000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>
                <a:latin typeface="Calibri" panose="020F0502020204030204" pitchFamily="34" charset="0"/>
              </a:rPr>
              <a:t>Еженедельно для школьников России проводятся шахматные онлайн-турниры в личном и командном зачетах среди учеников своего возраста.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>
                <a:latin typeface="Calibri" panose="020F0502020204030204" pitchFamily="34" charset="0"/>
              </a:rPr>
              <a:t>Подписка позволяет учителям создавать свои турниры для своих учеников, либо для всех желающих! 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>
                <a:latin typeface="Calibri" panose="020F0502020204030204" pitchFamily="34" charset="0"/>
              </a:rPr>
              <a:t>Жеребьевка турниров и показ турнирных таблиц для участников и зрителей проводится автоматически. 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>
                <a:latin typeface="Calibri" panose="020F0502020204030204" pitchFamily="34" charset="0"/>
              </a:rPr>
              <a:t>Все играемые партии доступны школьникам, преподавателям и зрителям.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5AF95E-B26F-44D4-8744-CA65EB33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869160"/>
            <a:ext cx="3240732" cy="1822170"/>
          </a:xfrm>
          <a:prstGeom prst="rect">
            <a:avLst/>
          </a:prstGeom>
          <a:ln w="31750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2904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КОНКУРСЫ РЕШЕНИЯ ЗАДАЧ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2818656"/>
            <a:ext cx="8219256" cy="146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</p:txBody>
      </p:sp>
      <p:pic>
        <p:nvPicPr>
          <p:cNvPr id="7" name="Объект 9">
            <a:extLst>
              <a:ext uri="{FF2B5EF4-FFF2-40B4-BE49-F238E27FC236}">
                <a16:creationId xmlns:a16="http://schemas.microsoft.com/office/drawing/2014/main" id="{54BE9931-6779-450E-ABDC-95B682241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08500"/>
            <a:ext cx="3838575" cy="208438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0A978364-C636-4E3E-91A2-573506294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508500"/>
            <a:ext cx="3201988" cy="208438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EC642939-4000-4CF0-8AC4-6156DC4CB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0793"/>
            <a:ext cx="8496300" cy="307776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300" dirty="0">
                <a:latin typeface="Calibri" panose="020F0502020204030204" pitchFamily="34" charset="0"/>
              </a:rPr>
              <a:t>Блок </a:t>
            </a:r>
            <a:r>
              <a:rPr lang="ru-RU" altLang="ru-RU" sz="2300" b="1" dirty="0">
                <a:latin typeface="Calibri" panose="020F0502020204030204" pitchFamily="34" charset="0"/>
              </a:rPr>
              <a:t>КОНКУРС </a:t>
            </a:r>
            <a:r>
              <a:rPr lang="ru-RU" altLang="ru-RU" sz="2300" dirty="0">
                <a:latin typeface="Calibri" panose="020F0502020204030204" pitchFamily="34" charset="0"/>
              </a:rPr>
              <a:t>позволяет проводить конкурсы по шахматам для учеников разных школ в режиме реального времени. 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300" dirty="0">
                <a:latin typeface="Calibri" panose="020F0502020204030204" pitchFamily="34" charset="0"/>
              </a:rPr>
              <a:t>Все ученики одновременно решают одинаковые упражнения с определением лучших школьников для  всех регионов России в личном и командном зачете.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300" dirty="0">
                <a:latin typeface="Calibri" panose="020F0502020204030204" pitchFamily="34" charset="0"/>
              </a:rPr>
              <a:t>Отличная база для развивающих соревнований, которые позволят определить, ученики каких школ или районов лучше освоили шахматные знания и навыки.</a:t>
            </a:r>
          </a:p>
        </p:txBody>
      </p:sp>
    </p:spTree>
    <p:extLst>
      <p:ext uri="{BB962C8B-B14F-4D97-AF65-F5344CB8AC3E}">
        <p14:creationId xmlns:p14="http://schemas.microsoft.com/office/powerpoint/2010/main" val="3586144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ВОПРОСЫ БЕЗОПАСНОСТИ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2818656"/>
            <a:ext cx="8219256" cy="146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006378DD-CAC9-49DC-8B38-67E7AE4CD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08" y="3621211"/>
            <a:ext cx="3848100" cy="216217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58A29CBF-2D0A-4E77-A824-BBBD1E53E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98255"/>
            <a:ext cx="86423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ru-RU" altLang="ru-RU" sz="2200" dirty="0">
                <a:latin typeface="Calibri" panose="020F0502020204030204" pitchFamily="34" charset="0"/>
              </a:rPr>
              <a:t>Доступ к электронному шахматному ресурсу </a:t>
            </a:r>
            <a:r>
              <a:rPr lang="ru-RU" altLang="ru-RU" sz="2200" dirty="0" err="1">
                <a:solidFill>
                  <a:srgbClr val="FF0000"/>
                </a:solidFill>
                <a:latin typeface="Calibri" panose="020F0502020204030204" pitchFamily="34" charset="0"/>
              </a:rPr>
              <a:t>шахматнаяпланета</a:t>
            </a:r>
            <a:r>
              <a:rPr lang="en-US" altLang="ru-RU" sz="22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ru-RU" altLang="ru-RU" sz="2200" dirty="0" err="1">
                <a:solidFill>
                  <a:srgbClr val="FF0000"/>
                </a:solidFill>
                <a:latin typeface="Calibri" panose="020F0502020204030204" pitchFamily="34" charset="0"/>
              </a:rPr>
              <a:t>рф</a:t>
            </a:r>
            <a:r>
              <a:rPr lang="ru-RU" altLang="ru-RU" sz="2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200" dirty="0">
                <a:latin typeface="Calibri" panose="020F0502020204030204" pitchFamily="34" charset="0"/>
              </a:rPr>
              <a:t>возможен через персональный компьютер/планшет с доступом в Интернет. 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 sz="2200" dirty="0">
                <a:latin typeface="Calibri" panose="020F0502020204030204" pitchFamily="34" charset="0"/>
              </a:rPr>
              <a:t>Можно работать с любого компьютера (ПК или МАК) или любого планшета, где есть доступ к Интернет. </a:t>
            </a:r>
          </a:p>
          <a:p>
            <a:pPr eaLnBrk="1" hangingPunct="1"/>
            <a:endParaRPr lang="ru-RU" altLang="ru-RU" sz="2000" dirty="0">
              <a:latin typeface="Calibri" panose="020F050202020403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173B3B6-BFAA-4667-91E4-FE04CD2FB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477195"/>
            <a:ext cx="439318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Поддерживаемые системы:</a:t>
            </a:r>
          </a:p>
          <a:p>
            <a:pPr marL="342900" indent="-342900" eaLnBrk="1" hangingPunct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ru-RU" sz="2000" dirty="0">
                <a:latin typeface="Calibri" panose="020F0502020204030204" pitchFamily="34" charset="0"/>
              </a:rPr>
              <a:t>Windows 8, 10, 11. Windows 7 </a:t>
            </a:r>
            <a:r>
              <a:rPr lang="ru-RU" altLang="ru-RU" sz="2000" dirty="0">
                <a:latin typeface="Calibri" panose="020F0502020204030204" pitchFamily="34" charset="0"/>
              </a:rPr>
              <a:t>с последними обновлениями.</a:t>
            </a:r>
          </a:p>
          <a:p>
            <a:pPr marL="342900" indent="-342900" eaLnBrk="1" hangingPunct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ru-RU" sz="2000" dirty="0">
                <a:latin typeface="Calibri" panose="020F0502020204030204" pitchFamily="34" charset="0"/>
              </a:rPr>
              <a:t>Mac OS 10.12.1 </a:t>
            </a:r>
            <a:r>
              <a:rPr lang="ru-RU" altLang="ru-RU" sz="2000" dirty="0">
                <a:latin typeface="Calibri" panose="020F0502020204030204" pitchFamily="34" charset="0"/>
              </a:rPr>
              <a:t>и выше</a:t>
            </a:r>
          </a:p>
          <a:p>
            <a:pPr marL="342900" indent="-342900" eaLnBrk="1" hangingPunct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ru-RU" sz="2000" dirty="0">
                <a:latin typeface="Calibri" panose="020F0502020204030204" pitchFamily="34" charset="0"/>
              </a:rPr>
              <a:t>Android OS, iOS</a:t>
            </a:r>
            <a:endParaRPr lang="ru-RU" altLang="ru-RU" sz="400" dirty="0">
              <a:latin typeface="Calibri" panose="020F0502020204030204" pitchFamily="34" charset="0"/>
            </a:endParaRPr>
          </a:p>
          <a:p>
            <a:pPr eaLnBrk="1" hangingPunct="1">
              <a:buClr>
                <a:schemeClr val="accent3">
                  <a:lumMod val="50000"/>
                </a:schemeClr>
              </a:buClr>
            </a:pPr>
            <a:endParaRPr lang="en-US" altLang="ru-RU" sz="400" dirty="0">
              <a:latin typeface="Calibri" panose="020F0502020204030204" pitchFamily="34" charset="0"/>
            </a:endParaRPr>
          </a:p>
          <a:p>
            <a:pPr eaLnBrk="1" hangingPunct="1">
              <a:buClr>
                <a:schemeClr val="accent3">
                  <a:lumMod val="50000"/>
                </a:schemeClr>
              </a:buClr>
            </a:pPr>
            <a:r>
              <a:rPr lang="ru-RU" altLang="ru-RU" sz="2000" dirty="0">
                <a:latin typeface="Calibri" panose="020F0502020204030204" pitchFamily="34" charset="0"/>
              </a:rPr>
              <a:t>Рекомендуемые браузеры:</a:t>
            </a:r>
            <a:endParaRPr lang="en-US" altLang="ru-RU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ru-RU" sz="2000" dirty="0">
                <a:latin typeface="Calibri" panose="020F0502020204030204" pitchFamily="34" charset="0"/>
              </a:rPr>
              <a:t>Google Chrome, Firefox, Opera</a:t>
            </a:r>
            <a:br>
              <a:rPr lang="en-US" altLang="ru-RU" sz="2000" dirty="0">
                <a:latin typeface="Calibri" panose="020F0502020204030204" pitchFamily="34" charset="0"/>
              </a:rPr>
            </a:br>
            <a:r>
              <a:rPr lang="en-US" altLang="ru-RU" sz="2000" dirty="0">
                <a:latin typeface="Calibri" panose="020F0502020204030204" pitchFamily="34" charset="0"/>
              </a:rPr>
              <a:t>(</a:t>
            </a:r>
            <a:r>
              <a:rPr lang="ru-RU" altLang="ru-RU" sz="2000" dirty="0">
                <a:latin typeface="Calibri" panose="020F0502020204030204" pitchFamily="34" charset="0"/>
              </a:rPr>
              <a:t>с последними обновлениями)</a:t>
            </a:r>
          </a:p>
        </p:txBody>
      </p:sp>
    </p:spTree>
    <p:extLst>
      <p:ext uri="{BB962C8B-B14F-4D97-AF65-F5344CB8AC3E}">
        <p14:creationId xmlns:p14="http://schemas.microsoft.com/office/powerpoint/2010/main" val="95714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ВОПРОСЫ БЕЗОПАСНОСТИ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2818656"/>
            <a:ext cx="8219256" cy="146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64314E11-52D1-4CC3-A0DD-D1196E9FE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700213"/>
            <a:ext cx="81375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Игровая программа-клиент и программа дистанционного обучения представляют собой веб-приложение, не имеющее доступа к системным ресурсам, что исключает распространение вредоносных программ.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Справки и консультации</a:t>
            </a:r>
            <a:r>
              <a:rPr lang="en-US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E-mail: chessok@list.ru</a:t>
            </a:r>
            <a:b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ru-RU" alt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елефон</a:t>
            </a:r>
            <a:r>
              <a:rPr lang="en-US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8-916-359-08-51</a:t>
            </a:r>
            <a:b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	     8-977-778-79-80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Директор ООО </a:t>
            </a:r>
            <a:r>
              <a:rPr lang="en-US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Дайв</a:t>
            </a:r>
            <a:r>
              <a:rPr lang="en-US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br>
              <a:rPr lang="en-US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Сергей Абрамов</a:t>
            </a:r>
          </a:p>
        </p:txBody>
      </p:sp>
      <p:pic>
        <p:nvPicPr>
          <p:cNvPr id="13" name="Picture 2" descr="Computer security. Isolated on white with clipping path for laptop.">
            <a:extLst>
              <a:ext uri="{FF2B5EF4-FFF2-40B4-BE49-F238E27FC236}">
                <a16:creationId xmlns:a16="http://schemas.microsoft.com/office/drawing/2014/main" id="{A23D2B3B-AFD0-4C7A-9BC2-C5ED99BD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567113"/>
            <a:ext cx="39608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483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АКАДЕМИЯ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CHESS KING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2818656"/>
            <a:ext cx="8219256" cy="146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4BC9F7-DE9D-4666-B7C2-0131261D5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63018"/>
            <a:ext cx="8496300" cy="278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ru-RU" altLang="ru-RU" sz="2000" dirty="0">
                <a:latin typeface="Calibri" panose="020F0502020204030204" pitchFamily="34" charset="0"/>
              </a:rPr>
              <a:t>С началом учебного года в 2022 мы запускаем проект «Академия </a:t>
            </a:r>
            <a:r>
              <a:rPr lang="en-US" altLang="ru-RU" sz="2000" dirty="0">
                <a:latin typeface="Calibri" panose="020F0502020204030204" pitchFamily="34" charset="0"/>
              </a:rPr>
              <a:t>Chess King</a:t>
            </a:r>
            <a:r>
              <a:rPr lang="ru-RU" altLang="ru-RU" sz="2000" dirty="0">
                <a:latin typeface="Calibri" panose="020F0502020204030204" pitchFamily="34" charset="0"/>
              </a:rPr>
              <a:t>» - регулярные онлайн лекций по шахматам. Платформой для Академии послужит</a:t>
            </a:r>
            <a:r>
              <a:rPr lang="en-US" altLang="ru-RU" sz="2000" dirty="0">
                <a:latin typeface="Calibri" panose="020F0502020204030204" pitchFamily="34" charset="0"/>
              </a:rPr>
              <a:t> </a:t>
            </a:r>
            <a:r>
              <a:rPr lang="ru-RU" altLang="ru-RU" sz="2000" dirty="0">
                <a:latin typeface="Calibri" panose="020F0502020204030204" pitchFamily="34" charset="0"/>
              </a:rPr>
              <a:t>наш портал </a:t>
            </a:r>
            <a:r>
              <a:rPr lang="en-US" altLang="ru-RU" sz="2000" dirty="0">
                <a:latin typeface="Calibri" panose="020F0502020204030204" pitchFamily="34" charset="0"/>
              </a:rPr>
              <a:t>chessking.com</a:t>
            </a:r>
            <a:r>
              <a:rPr lang="ru-RU" altLang="ru-RU" sz="2000" dirty="0">
                <a:latin typeface="Calibri" panose="020F0502020204030204" pitchFamily="34" charset="0"/>
              </a:rPr>
              <a:t>: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Calibri" panose="020F0502020204030204" pitchFamily="34" charset="0"/>
              </a:rPr>
              <a:t>Занятия будут проводить известные тренеры, воспитавшие множество успешных шахматистов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Calibri" panose="020F0502020204030204" pitchFamily="34" charset="0"/>
              </a:rPr>
              <a:t>Платформа поддерживает десятки одновременных слушателей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Calibri" panose="020F0502020204030204" pitchFamily="34" charset="0"/>
              </a:rPr>
              <a:t>В интерактивной части каждый может предложить свое решение предложенной тренером задачи, за каждое решение начисляются очки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CEFAB9-F528-444C-B781-04B94449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4293096"/>
            <a:ext cx="2889250" cy="2222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0270D0BF-66B6-456D-952E-733E3DFA6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050333"/>
            <a:ext cx="352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Bahnschrift Light SemiCondensed" panose="020B0502040204020203" pitchFamily="34" charset="0"/>
              </a:rPr>
              <a:t>Новости и подробности:</a:t>
            </a:r>
          </a:p>
          <a:p>
            <a:r>
              <a:rPr lang="en-US" altLang="ru-RU" sz="2000">
                <a:latin typeface="Bahnschrift Light SemiCondensed" panose="020B0502040204020203" pitchFamily="34" charset="0"/>
                <a:hlinkClick r:id="rId3"/>
              </a:rPr>
              <a:t>https://chessonline.ru/academy</a:t>
            </a:r>
            <a:endParaRPr lang="ru-RU" altLang="ru-RU" sz="200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7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ШАХМАТЫ ДЛЯ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04" y="1665374"/>
            <a:ext cx="5266928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Интеллектуальная игра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+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Современные технологии игры и обучения на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шахматнаяпланета.рф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=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Развитие интеллектуальных способностей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30A8F1-971F-4B5E-B8A5-82AD4CCD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"/>
          <a:stretch>
            <a:fillRect/>
          </a:stretch>
        </p:blipFill>
        <p:spPr bwMode="auto">
          <a:xfrm>
            <a:off x="6017434" y="1772816"/>
            <a:ext cx="2701925" cy="194786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C7A1E42-0A6B-4432-8FD3-A6D1C6DFB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434" y="3864124"/>
            <a:ext cx="2722562" cy="2087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1418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ТУРНИРЫ ФШР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PLAY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2818656"/>
            <a:ext cx="8219256" cy="146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5F863EC-09F5-4F4D-819E-C302C32A0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91010"/>
            <a:ext cx="8496300" cy="278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ru-RU" altLang="ru-RU" sz="2000" dirty="0">
                <a:latin typeface="Calibri" panose="020F0502020204030204" pitchFamily="34" charset="0"/>
              </a:rPr>
              <a:t>Совместно с Федерацией шахмат России мы запустили официальный игровой портал ФШР </a:t>
            </a:r>
            <a:r>
              <a:rPr lang="en-US" altLang="ru-RU" sz="2000" dirty="0">
                <a:latin typeface="Calibri" panose="020F0502020204030204" pitchFamily="34" charset="0"/>
              </a:rPr>
              <a:t>Play</a:t>
            </a:r>
            <a:r>
              <a:rPr lang="ru-RU" altLang="ru-RU" sz="2000" dirty="0">
                <a:latin typeface="Calibri" panose="020F0502020204030204" pitchFamily="34" charset="0"/>
              </a:rPr>
              <a:t> (</a:t>
            </a:r>
            <a:r>
              <a:rPr lang="en-US" altLang="ru-RU" sz="2000" dirty="0">
                <a:latin typeface="Calibri" panose="020F0502020204030204" pitchFamily="34" charset="0"/>
                <a:hlinkClick r:id="rId2"/>
              </a:rPr>
              <a:t>play.ruchess.ru</a:t>
            </a:r>
            <a:r>
              <a:rPr lang="en-US" altLang="ru-RU" sz="2000" dirty="0">
                <a:latin typeface="Calibri" panose="020F0502020204030204" pitchFamily="34" charset="0"/>
              </a:rPr>
              <a:t>)</a:t>
            </a:r>
            <a:r>
              <a:rPr lang="ru-RU" altLang="ru-RU" sz="2000" dirty="0">
                <a:latin typeface="Calibri" panose="020F0502020204030204" pitchFamily="34" charset="0"/>
              </a:rPr>
              <a:t>. 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Calibri" panose="020F0502020204030204" pitchFamily="34" charset="0"/>
              </a:rPr>
              <a:t>Уникальная особенность портала – возможность проведения дистанционных турниров, по итогам которых рейтинг ФШР участников будет изменен.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Calibri" panose="020F0502020204030204" pitchFamily="34" charset="0"/>
              </a:rPr>
              <a:t>Турниры проходят на </a:t>
            </a:r>
            <a:r>
              <a:rPr lang="ru-RU" altLang="ru-RU" sz="2000" dirty="0" err="1">
                <a:latin typeface="Calibri" panose="020F0502020204030204" pitchFamily="34" charset="0"/>
              </a:rPr>
              <a:t>спецплощадках</a:t>
            </a:r>
            <a:r>
              <a:rPr lang="ru-RU" altLang="ru-RU" sz="2000" dirty="0">
                <a:latin typeface="Calibri" panose="020F0502020204030204" pitchFamily="34" charset="0"/>
              </a:rPr>
              <a:t> под наблюдением судей ФШР.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Calibri" panose="020F0502020204030204" pitchFamily="34" charset="0"/>
              </a:rPr>
              <a:t>Мы приглашаем к сотрудничеству шахматные клубы, готовые предоставить помещение для игры и судей ФШР для наблюдения.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1ED62CB-46F8-4EBA-97A2-B97E9781F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09" y="4352851"/>
            <a:ext cx="37798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latin typeface="Bahnschrift Light SemiCondensed" panose="020B0502040204020203" pitchFamily="34" charset="0"/>
              </a:rPr>
              <a:t>Контакты для консультаций: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altLang="ru-RU" dirty="0" err="1">
                <a:latin typeface="Bahnschrift Light SemiCondensed" panose="020B0502040204020203" pitchFamily="34" charset="0"/>
                <a:cs typeface="Calibri" panose="020F0502020204030204" pitchFamily="34" charset="0"/>
              </a:rPr>
              <a:t>Email</a:t>
            </a:r>
            <a:r>
              <a:rPr lang="ru-RU" altLang="ru-RU" dirty="0">
                <a:latin typeface="Bahnschrift Light SemiCondensed" panose="020B0502040204020203" pitchFamily="34" charset="0"/>
                <a:cs typeface="Calibri" panose="020F0502020204030204" pitchFamily="34" charset="0"/>
              </a:rPr>
              <a:t>: </a:t>
            </a:r>
            <a:r>
              <a:rPr lang="ru-RU" altLang="ru-RU" u="sng" dirty="0">
                <a:solidFill>
                  <a:srgbClr val="1155CC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  <a:hlinkClick r:id="rId3"/>
              </a:rPr>
              <a:t>ivan.chessok@gmail.com</a:t>
            </a:r>
            <a:br>
              <a:rPr lang="ru-RU" altLang="ru-RU" u="sng" dirty="0">
                <a:solidFill>
                  <a:srgbClr val="1155CC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</a:br>
            <a:r>
              <a:rPr lang="ru-RU" altLang="ru-RU" dirty="0" err="1">
                <a:latin typeface="Bahnschrift Light SemiCondensed" panose="020B0502040204020203" pitchFamily="34" charset="0"/>
                <a:cs typeface="Calibri" panose="020F0502020204030204" pitchFamily="34" charset="0"/>
              </a:rPr>
              <a:t>WhatsApp</a:t>
            </a:r>
            <a:r>
              <a:rPr lang="ru-RU" altLang="ru-RU" dirty="0">
                <a:latin typeface="Bahnschrift Light SemiCondensed" panose="020B0502040204020203" pitchFamily="34" charset="0"/>
                <a:cs typeface="Calibri" panose="020F0502020204030204" pitchFamily="34" charset="0"/>
              </a:rPr>
              <a:t>: +7 (926) 309-47-13</a:t>
            </a:r>
            <a:endParaRPr lang="ru-RU" altLang="ru-RU" sz="2000" b="1" dirty="0">
              <a:latin typeface="Bahnschrift Light SemiCondensed" panose="020B0502040204020203" pitchFamily="34" charset="0"/>
            </a:endParaRPr>
          </a:p>
        </p:txBody>
      </p:sp>
      <p:pic>
        <p:nvPicPr>
          <p:cNvPr id="11" name="image1.png">
            <a:extLst>
              <a:ext uri="{FF2B5EF4-FFF2-40B4-BE49-F238E27FC236}">
                <a16:creationId xmlns:a16="http://schemas.microsoft.com/office/drawing/2014/main" id="{C8CF1E09-4BAD-493E-94EB-C4F831B3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46" y="4221088"/>
            <a:ext cx="4772025" cy="17970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5-3 Лекция гроссмейстера Георгия Кастаньеда">
            <a:extLst>
              <a:ext uri="{FF2B5EF4-FFF2-40B4-BE49-F238E27FC236}">
                <a16:creationId xmlns:a16="http://schemas.microsoft.com/office/drawing/2014/main" id="{2659A054-3318-4517-929E-99F013A51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22957" b="7603"/>
          <a:stretch/>
        </p:blipFill>
        <p:spPr bwMode="auto">
          <a:xfrm>
            <a:off x="7292052" y="5594855"/>
            <a:ext cx="1744444" cy="908505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 descr="C:\Users\Надежда\Downloads\pres\img\трансляция.jpg">
            <a:extLst>
              <a:ext uri="{FF2B5EF4-FFF2-40B4-BE49-F238E27FC236}">
                <a16:creationId xmlns:a16="http://schemas.microsoft.com/office/drawing/2014/main" id="{BC545C0D-6176-4BA8-AEDC-FD2755965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25642" t="25161" b="7803"/>
          <a:stretch/>
        </p:blipFill>
        <p:spPr bwMode="auto">
          <a:xfrm>
            <a:off x="6291709" y="5595863"/>
            <a:ext cx="1325562" cy="895350"/>
          </a:xfrm>
          <a:prstGeom prst="rect">
            <a:avLst/>
          </a:prstGeom>
          <a:noFill/>
          <a:ln w="127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ctr" rotWithShape="0">
              <a:srgbClr val="000000">
                <a:alpha val="4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2F68CE-B2BB-4FCF-A04D-1CED19DCB3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429" r="23190"/>
          <a:stretch/>
        </p:blipFill>
        <p:spPr>
          <a:xfrm>
            <a:off x="4751834" y="5594276"/>
            <a:ext cx="1608137" cy="8890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image4.png">
            <a:extLst>
              <a:ext uri="{FF2B5EF4-FFF2-40B4-BE49-F238E27FC236}">
                <a16:creationId xmlns:a16="http://schemas.microsoft.com/office/drawing/2014/main" id="{0FE25886-9EC2-4321-B5B5-54750253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59" y="5586338"/>
            <a:ext cx="2255837" cy="9175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0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ПОЧЕМУ ШАХМАТЫ?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8780"/>
            <a:ext cx="8128436" cy="3960440"/>
          </a:xfrm>
        </p:spPr>
        <p:txBody>
          <a:bodyPr>
            <a:normAutofit/>
          </a:bodyPr>
          <a:lstStyle/>
          <a:p>
            <a:pPr eaLnBrk="1" hangingPunct="1">
              <a:lnSpc>
                <a:spcPts val="32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altLang="ru-RU" sz="2100" dirty="0">
                <a:solidFill>
                  <a:srgbClr val="3F3F3F"/>
                </a:solidFill>
                <a:latin typeface="Calibri" panose="020F0502020204030204" pitchFamily="34" charset="0"/>
              </a:rPr>
              <a:t>Доказанная польза в образовании</a:t>
            </a:r>
            <a:endParaRPr lang="en-US" altLang="ru-RU" sz="2100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altLang="ru-RU" sz="2100" dirty="0">
                <a:solidFill>
                  <a:srgbClr val="3F3F3F"/>
                </a:solidFill>
                <a:latin typeface="Calibri" panose="020F0502020204030204" pitchFamily="34" charset="0"/>
              </a:rPr>
              <a:t>Развивает </a:t>
            </a:r>
            <a:r>
              <a:rPr lang="ru-RU" altLang="ru-RU" sz="2100" b="1" dirty="0">
                <a:solidFill>
                  <a:srgbClr val="3F3F3F"/>
                </a:solidFill>
                <a:latin typeface="Calibri" panose="020F0502020204030204" pitchFamily="34" charset="0"/>
              </a:rPr>
              <a:t>логику, визуализацию, прогнозирование</a:t>
            </a:r>
            <a:endParaRPr lang="en-US" altLang="ru-RU" sz="2100" b="1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altLang="ru-RU" sz="2100" b="1" dirty="0">
                <a:solidFill>
                  <a:srgbClr val="3F3F3F"/>
                </a:solidFill>
                <a:latin typeface="Calibri" panose="020F0502020204030204" pitchFamily="34" charset="0"/>
              </a:rPr>
              <a:t>Дисциплинируют</a:t>
            </a:r>
            <a:r>
              <a:rPr lang="ru-RU" altLang="ru-RU" sz="2100" dirty="0">
                <a:solidFill>
                  <a:srgbClr val="3F3F3F"/>
                </a:solidFill>
                <a:latin typeface="Calibri" panose="020F0502020204030204" pitchFamily="34" charset="0"/>
              </a:rPr>
              <a:t> – важно играть по правилам</a:t>
            </a:r>
            <a:endParaRPr lang="en-US" altLang="ru-RU" sz="2100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altLang="ru-RU" sz="2100" dirty="0">
                <a:solidFill>
                  <a:srgbClr val="3F3F3F"/>
                </a:solidFill>
                <a:latin typeface="Calibri" panose="020F0502020204030204" pitchFamily="34" charset="0"/>
              </a:rPr>
              <a:t>Оценки улучшаются по всем предметам, не только по математике</a:t>
            </a:r>
            <a:endParaRPr lang="en-US" altLang="ru-RU" sz="2100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altLang="ru-RU" sz="2100" dirty="0">
                <a:solidFill>
                  <a:srgbClr val="3F3F3F"/>
                </a:solidFill>
                <a:latin typeface="Calibri" panose="020F0502020204030204" pitchFamily="34" charset="0"/>
              </a:rPr>
              <a:t>Шахматы поощряют </a:t>
            </a:r>
            <a:r>
              <a:rPr lang="ru-RU" altLang="ru-RU" sz="2100" b="1" dirty="0">
                <a:solidFill>
                  <a:srgbClr val="3F3F3F"/>
                </a:solidFill>
                <a:latin typeface="Calibri" panose="020F0502020204030204" pitchFamily="34" charset="0"/>
              </a:rPr>
              <a:t>концентрацию</a:t>
            </a:r>
            <a:r>
              <a:rPr lang="ru-RU" altLang="ru-RU" sz="2100" dirty="0">
                <a:solidFill>
                  <a:srgbClr val="3F3F3F"/>
                </a:solidFill>
                <a:latin typeface="Calibri" panose="020F0502020204030204" pitchFamily="34" charset="0"/>
              </a:rPr>
              <a:t>, важную при любом обучении</a:t>
            </a:r>
            <a:endParaRPr lang="en-US" altLang="ru-RU" sz="2100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altLang="ru-RU" sz="2100" dirty="0">
                <a:solidFill>
                  <a:srgbClr val="3F3F3F"/>
                </a:solidFill>
                <a:latin typeface="Calibri" panose="020F0502020204030204" pitchFamily="34" charset="0"/>
              </a:rPr>
              <a:t>Шахматы</a:t>
            </a:r>
            <a:r>
              <a:rPr lang="en-US" altLang="ru-RU" sz="2100" dirty="0">
                <a:solidFill>
                  <a:srgbClr val="3F3F3F"/>
                </a:solidFill>
                <a:latin typeface="Calibri" panose="020F0502020204030204" pitchFamily="34" charset="0"/>
              </a:rPr>
              <a:t> = </a:t>
            </a:r>
            <a:r>
              <a:rPr lang="ru-RU" altLang="ru-RU" sz="2100" dirty="0">
                <a:solidFill>
                  <a:srgbClr val="3F3F3F"/>
                </a:solidFill>
                <a:latin typeface="Calibri" panose="020F0502020204030204" pitchFamily="34" charset="0"/>
              </a:rPr>
              <a:t>управляемое творчество</a:t>
            </a:r>
            <a:endParaRPr lang="en-US" altLang="ru-RU" sz="2100" dirty="0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A7483E-D632-42A1-886A-980A8CD0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05" y="3789040"/>
            <a:ext cx="2579687" cy="205105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8D58159-3E59-45D6-B813-D8EDD44B3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0269"/>
            <a:ext cx="2800350" cy="194468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7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СТАРАЯ ИГРА, НОВЫЕ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603" y="1487066"/>
            <a:ext cx="8128436" cy="396044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404040"/>
                </a:solidFill>
                <a:latin typeface="Calibri" panose="020F0502020204030204" pitchFamily="34" charset="0"/>
              </a:rPr>
              <a:t>Проверенная веками эффективность и культурная значимость</a:t>
            </a:r>
            <a:endParaRPr lang="en-US" altLang="ru-RU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404040"/>
                </a:solidFill>
                <a:latin typeface="Calibri" panose="020F0502020204030204" pitchFamily="34" charset="0"/>
              </a:rPr>
              <a:t>Простые правила, захватывающий процесс; игра и общение с людьми по всему миру, всех возрастов и социальных кругов</a:t>
            </a:r>
            <a:endParaRPr lang="en-US" altLang="ru-RU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404040"/>
                </a:solidFill>
                <a:latin typeface="Calibri" panose="020F0502020204030204" pitchFamily="34" charset="0"/>
              </a:rPr>
              <a:t>Связь с историей и мировой традицией</a:t>
            </a:r>
            <a:endParaRPr lang="en-US" altLang="ru-RU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404040"/>
                </a:solidFill>
                <a:latin typeface="Calibri" panose="020F0502020204030204" pitchFamily="34" charset="0"/>
              </a:rPr>
              <a:t>Идеально сочетается с цифровыми технологиями</a:t>
            </a:r>
            <a:endParaRPr lang="en-US" altLang="ru-RU" sz="24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3CF864B6-6E37-4AE2-9839-86426287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306888"/>
            <a:ext cx="123983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B68B4BA7-6A9C-4E80-ABB1-CCDDE899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9275"/>
            <a:ext cx="3443288" cy="228123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27EB7A8-C067-4A92-96D7-EA510FA5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"/>
          <a:stretch>
            <a:fillRect/>
          </a:stretch>
        </p:blipFill>
        <p:spPr bwMode="auto">
          <a:xfrm>
            <a:off x="5308600" y="4306888"/>
            <a:ext cx="3630613" cy="228123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0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СТАРАЯ ИГРА, НОВЫЕ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274" y="1393218"/>
            <a:ext cx="8128436" cy="396044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404040"/>
                </a:solidFill>
                <a:latin typeface="Calibri" panose="020F0502020204030204" pitchFamily="34" charset="0"/>
              </a:rPr>
              <a:t>Мы создали закрытый электронный шахматный ресурс для дистанционного обучения и проведения Интернет-турниров и конкурсов по шахматам среди школьников.</a:t>
            </a:r>
          </a:p>
          <a:p>
            <a:pPr eaLnBrk="1" hangingPunct="1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404040"/>
                </a:solidFill>
                <a:latin typeface="Calibri" panose="020F0502020204030204" pitchFamily="34" charset="0"/>
              </a:rPr>
              <a:t>Сервис доступен только школьникам России (как из школы, так и дома по персональному логину).</a:t>
            </a:r>
          </a:p>
          <a:p>
            <a:pPr eaLnBrk="1" hangingPunct="1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404040"/>
                </a:solidFill>
                <a:latin typeface="Calibri" panose="020F0502020204030204" pitchFamily="34" charset="0"/>
              </a:rPr>
              <a:t>Регистрация и доступ для школ свободный!</a:t>
            </a:r>
          </a:p>
          <a:p>
            <a:pPr eaLnBrk="1" hangingPunct="1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404040"/>
                </a:solidFill>
                <a:latin typeface="Calibri" panose="020F0502020204030204" pitchFamily="34" charset="0"/>
              </a:rPr>
              <a:t>Премиум подписка: доступ к огромной библиотеке платных курсов для всех учеников и учителей школы!</a:t>
            </a:r>
          </a:p>
        </p:txBody>
      </p:sp>
      <p:pic>
        <p:nvPicPr>
          <p:cNvPr id="7" name="Picture 13" descr="5-3 Лекция гроссмейстера Георгия Кастаньеда">
            <a:extLst>
              <a:ext uri="{FF2B5EF4-FFF2-40B4-BE49-F238E27FC236}">
                <a16:creationId xmlns:a16="http://schemas.microsoft.com/office/drawing/2014/main" id="{4F1FE6AC-9CF4-4847-B926-E4B271C45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401815"/>
            <a:ext cx="2927382" cy="2195537"/>
          </a:xfrm>
          <a:prstGeom prst="round2DiagRect">
            <a:avLst>
              <a:gd name="adj1" fmla="val 16667"/>
              <a:gd name="adj2" fmla="val 0"/>
            </a:avLst>
          </a:prstGeom>
          <a:ln w="539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C:\Users\Надежда\Downloads\pres\img\трансляция.jpg">
            <a:extLst>
              <a:ext uri="{FF2B5EF4-FFF2-40B4-BE49-F238E27FC236}">
                <a16:creationId xmlns:a16="http://schemas.microsoft.com/office/drawing/2014/main" id="{E29E3B2E-8B21-4E68-9F95-A2801DA5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418732"/>
            <a:ext cx="2808287" cy="2106612"/>
          </a:xfrm>
          <a:prstGeom prst="rect">
            <a:avLst/>
          </a:prstGeom>
          <a:noFill/>
          <a:ln w="53975" cap="sq">
            <a:solidFill>
              <a:srgbClr val="FFFFFF"/>
            </a:solidFill>
            <a:miter lim="800000"/>
          </a:ln>
          <a:effectLst>
            <a:outerShdw blurRad="254000" algn="ctr" rotWithShape="0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55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ЧТО ВКЛЮЧЕНО?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274" y="1556792"/>
            <a:ext cx="8128436" cy="8640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None/>
            </a:pPr>
            <a:r>
              <a:rPr lang="ru-RU" altLang="ru-RU" sz="2400" dirty="0">
                <a:latin typeface="Calibri" panose="020F0502020204030204" pitchFamily="34" charset="0"/>
              </a:rPr>
              <a:t>В электронном шахматном ресурсе </a:t>
            </a:r>
            <a:r>
              <a:rPr lang="ru-RU" altLang="ru-RU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шахматнаяпланета</a:t>
            </a:r>
            <a:r>
              <a:rPr lang="en-US" altLang="ru-RU" sz="24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ru-RU" altLang="ru-RU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рф</a:t>
            </a:r>
            <a:r>
              <a:rPr lang="ru-RU" altLang="ru-RU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dirty="0">
                <a:latin typeface="Calibri" panose="020F0502020204030204" pitchFamily="34" charset="0"/>
              </a:rPr>
              <a:t>несколько больших блоков:</a:t>
            </a:r>
            <a:endParaRPr lang="en-US" alt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58E1E73-F72B-4896-8FAD-5434746D40CD}"/>
              </a:ext>
            </a:extLst>
          </p:cNvPr>
          <p:cNvSpPr txBox="1">
            <a:spLocks/>
          </p:cNvSpPr>
          <p:nvPr/>
        </p:nvSpPr>
        <p:spPr>
          <a:xfrm>
            <a:off x="451274" y="3972172"/>
            <a:ext cx="81284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altLang="ru-RU" sz="2400" dirty="0">
                <a:latin typeface="Calibri" panose="020F0502020204030204" pitchFamily="34" charset="0"/>
              </a:rPr>
              <a:t>Для работы с ресурсом требуется лишь доступ в Интернет. Скачивать и устанавливать программы не требуется.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07AE97-67A3-42FE-AF23-4B0A52CF749C}"/>
              </a:ext>
            </a:extLst>
          </p:cNvPr>
          <p:cNvSpPr txBox="1"/>
          <p:nvPr/>
        </p:nvSpPr>
        <p:spPr>
          <a:xfrm>
            <a:off x="606425" y="2558172"/>
            <a:ext cx="7931150" cy="1569660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342900" indent="-342900" eaLnBrk="1" hangingPunct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КУРС ШАХМАТ (3 ГОДА)</a:t>
            </a:r>
          </a:p>
          <a:p>
            <a:pPr marL="342900" indent="-342900" eaLnBrk="1" hangingPunct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ДОПОНИТЕЛЬНЫЕ КУРСЫ</a:t>
            </a:r>
          </a:p>
          <a:p>
            <a:pPr marL="342900" indent="-342900" eaLnBrk="1" hangingPunct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КУРС ДЛЯ УЧИТЕЛЕЙ</a:t>
            </a:r>
          </a:p>
          <a:p>
            <a:pPr marL="342900" indent="-342900" eaLnBrk="1" hangingPunct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ИГРА</a:t>
            </a:r>
          </a:p>
          <a:p>
            <a:pPr marL="342900" indent="-342900" eaLnBrk="1" hangingPunct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ТУРНИРЫ</a:t>
            </a:r>
          </a:p>
          <a:p>
            <a:pPr marL="342900" indent="-342900" eaLnBrk="1" hangingPunct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395226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ОБУЧАЮЩИЕ КУРСЫ ДЛЯ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8219256" cy="2304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Все 102 урока полностью озвучены и проведут учеников от шахматной доски и фигур до базовых принципов игры в дебюте и популярных гамбитов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ru-RU" sz="2600" dirty="0"/>
              <a:t>Упражнения чаще всего происходят на виртуальной шахматной доске и включают в себя подсказки и опровержения неверных ходов</a:t>
            </a:r>
            <a:r>
              <a:rPr lang="en-US" sz="2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717032"/>
            <a:ext cx="3994478" cy="274130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14" y="3717033"/>
            <a:ext cx="4055786" cy="27413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627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ОБУЧАЮЩИЕ КУРСЫ ДЛЯ ШКОЛЫ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BFFCFCB-216D-450F-B4E2-C1542A24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363272" cy="28083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ru-RU" altLang="ru-RU" sz="2200" dirty="0">
                <a:latin typeface="Calibri" panose="020F0502020204030204" pitchFamily="34" charset="0"/>
              </a:rPr>
              <a:t>Блок </a:t>
            </a:r>
            <a:r>
              <a:rPr lang="ru-RU" altLang="ru-RU" sz="2200" b="1" dirty="0">
                <a:latin typeface="Calibri" panose="020F0502020204030204" pitchFamily="34" charset="0"/>
              </a:rPr>
              <a:t>КУРС ШАХМАТ ДЛЯ ШКОЛЬНИКОВ </a:t>
            </a:r>
            <a:r>
              <a:rPr lang="ru-RU" altLang="ru-RU" sz="2200" dirty="0">
                <a:latin typeface="Calibri" panose="020F0502020204030204" pitchFamily="34" charset="0"/>
              </a:rPr>
              <a:t>предназначен как для преподавателей, так и для школьников России и их родителей.</a:t>
            </a:r>
          </a:p>
          <a:p>
            <a:pPr marL="0" indent="0">
              <a:buNone/>
              <a:defRPr/>
            </a:pPr>
            <a:r>
              <a:rPr lang="ru-RU" altLang="ru-RU" sz="2200" dirty="0">
                <a:latin typeface="Calibri" panose="020F0502020204030204" pitchFamily="34" charset="0"/>
              </a:rPr>
              <a:t>Школьники могут:</a:t>
            </a:r>
          </a:p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Calibri" panose="020F0502020204030204" pitchFamily="34" charset="0"/>
              </a:rPr>
              <a:t>самостоятельно проходить теорию в виде анимированных озвученных уроков</a:t>
            </a:r>
          </a:p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Calibri" panose="020F0502020204030204" pitchFamily="34" charset="0"/>
              </a:rPr>
              <a:t>делать учебные задания дома на компьютере</a:t>
            </a:r>
          </a:p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Calibri" panose="020F0502020204030204" pitchFamily="34" charset="0"/>
              </a:rPr>
              <a:t>вместе с родителями заниматься шахматами самостоятельно дома на основе готовых уроков и практических упражнений</a:t>
            </a:r>
          </a:p>
        </p:txBody>
      </p:sp>
      <p:pic>
        <p:nvPicPr>
          <p:cNvPr id="15" name="Рисунок 6">
            <a:extLst>
              <a:ext uri="{FF2B5EF4-FFF2-40B4-BE49-F238E27FC236}">
                <a16:creationId xmlns:a16="http://schemas.microsoft.com/office/drawing/2014/main" id="{BCE4BB95-ACDB-4A5E-8707-899BC0F48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5" y="4437112"/>
            <a:ext cx="3416300" cy="224472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793" y="4267604"/>
            <a:ext cx="3515216" cy="22577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3F8D25-65E5-4839-8158-DF660E531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656" y="4123588"/>
            <a:ext cx="3768144" cy="22577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630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ОБУЧАЮЩИЕ КУРСЫ ДЛЯ ШКОЛЫ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973240"/>
            <a:ext cx="3528392" cy="20480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D4BD59-7035-4A23-9800-66B1C8330EE6}"/>
              </a:ext>
            </a:extLst>
          </p:cNvPr>
          <p:cNvSpPr txBox="1"/>
          <p:nvPr/>
        </p:nvSpPr>
        <p:spPr>
          <a:xfrm>
            <a:off x="490733" y="5085184"/>
            <a:ext cx="2952576" cy="1089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ru-RU" dirty="0">
                <a:solidFill>
                  <a:srgbClr val="333333"/>
                </a:solidFill>
                <a:latin typeface="PT Sans Narrow" panose="020B0506020203020204" pitchFamily="34" charset="-52"/>
              </a:rPr>
              <a:t>Демо анимированных уроков: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u="sng" dirty="0">
                <a:solidFill>
                  <a:srgbClr val="0033CC"/>
                </a:solidFill>
                <a:latin typeface="PT Sans Narrow" panose="020B0604020202020204" pitchFamily="34" charset="-52"/>
                <a:hlinkClick r:id="rId3"/>
              </a:rPr>
              <a:t>http://school.chessplanet.ru</a:t>
            </a:r>
            <a:endParaRPr lang="en-US" u="sng" dirty="0">
              <a:solidFill>
                <a:srgbClr val="0033CC"/>
              </a:solidFill>
              <a:latin typeface="PT Sans Narrow" panose="020B0604020202020204" pitchFamily="34" charset="-52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ru-RU" dirty="0">
                <a:solidFill>
                  <a:srgbClr val="333333"/>
                </a:solidFill>
                <a:latin typeface="PT Sans Narrow" panose="020B0506020203020204" pitchFamily="34" charset="-52"/>
              </a:rPr>
              <a:t>Логин: </a:t>
            </a:r>
            <a:r>
              <a:rPr lang="en-US" dirty="0">
                <a:solidFill>
                  <a:srgbClr val="333333"/>
                </a:solidFill>
                <a:latin typeface="PT Sans Narrow" panose="020B0506020203020204" pitchFamily="34" charset="-52"/>
              </a:rPr>
              <a:t>demo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ru-RU" dirty="0">
                <a:solidFill>
                  <a:srgbClr val="333333"/>
                </a:solidFill>
                <a:latin typeface="PT Sans Narrow" panose="020B0506020203020204" pitchFamily="34" charset="-52"/>
              </a:rPr>
              <a:t>Пароль: 1234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3DB6A547-C21A-4ED0-8029-E88D65FB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39" y="1406532"/>
            <a:ext cx="5031549" cy="35994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altLang="ru-RU" sz="2100" dirty="0">
                <a:latin typeface="Calibri" panose="020F0502020204030204" pitchFamily="34" charset="0"/>
              </a:rPr>
              <a:t>Преподаватели могут:</a:t>
            </a:r>
          </a:p>
          <a:p>
            <a:pPr marL="288000" indent="-288000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>
                <a:latin typeface="Calibri" panose="020F0502020204030204" pitchFamily="34" charset="0"/>
              </a:rPr>
              <a:t>воспользоваться теорией урока для объяснения темы урока ученикам через интерактивную доску в школьном классе или дистанционно по сети интернет</a:t>
            </a:r>
          </a:p>
          <a:p>
            <a:pPr marL="288000" indent="-288000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>
                <a:latin typeface="Calibri" panose="020F0502020204030204" pitchFamily="34" charset="0"/>
              </a:rPr>
              <a:t>давать готовые упражнения ученикам для самостоятельного выполнения дома на компьютере и отслеживать статистику их выполнения каждым учеником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80A394-380C-4458-A14F-9B6131E01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224" y="1603926"/>
            <a:ext cx="3528391" cy="22967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6722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1114</Words>
  <Application>Microsoft Office PowerPoint</Application>
  <PresentationFormat>Экран (4:3)</PresentationFormat>
  <Paragraphs>110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Bahnschrift Light SemiCondensed</vt:lpstr>
      <vt:lpstr>Calibri</vt:lpstr>
      <vt:lpstr>Impact</vt:lpstr>
      <vt:lpstr>Lucida Sans Unicode</vt:lpstr>
      <vt:lpstr>PT Sans Narrow</vt:lpstr>
      <vt:lpstr>Wingdings</vt:lpstr>
      <vt:lpstr>Тема Office</vt:lpstr>
      <vt:lpstr>ШАХМАТЫ ДЛЯ ШКОЛЫ:  ОНЛАЙН-ОБУЧЕНИЕ ИНТЕРНЕТ-ТУРНИРЫ</vt:lpstr>
      <vt:lpstr>ШАХМАТЫ ДЛЯ ШКОЛЫ</vt:lpstr>
      <vt:lpstr>ПОЧЕМУ ШАХМАТЫ?</vt:lpstr>
      <vt:lpstr>СТАРАЯ ИГРА, НОВЫЕ ВОЗМОЖНОСТИ</vt:lpstr>
      <vt:lpstr>СТАРАЯ ИГРА, НОВЫЕ ВОЗМОЖНОСТИ</vt:lpstr>
      <vt:lpstr>ЧТО ВКЛЮЧЕНО?</vt:lpstr>
      <vt:lpstr>ОБУЧАЮЩИЕ КУРСЫ ДЛЯ ШКОЛЫ</vt:lpstr>
      <vt:lpstr>ОБУЧАЮЩИЕ КУРСЫ ДЛЯ ШКОЛЫ</vt:lpstr>
      <vt:lpstr>ОБУЧАЮЩИЕ КУРСЫ ДЛЯ ШКОЛЫ</vt:lpstr>
      <vt:lpstr>ОБУЧАЮЩИЕ КУРСЫ ДЛЯ ШКОЛЫ</vt:lpstr>
      <vt:lpstr>ОБУЧАЮЩИЕ КУРСЫ ДЛЯ ШКОЛЫ</vt:lpstr>
      <vt:lpstr>ИНСТРУМЕНТЫ УЧИТЕЛЯ</vt:lpstr>
      <vt:lpstr>ДОПОЛНИТЕЛЬНЫЕ КУРСЫ</vt:lpstr>
      <vt:lpstr>ИГРОВАЯ ЗОНА ДЛЯ ШКОЛЫ</vt:lpstr>
      <vt:lpstr>ТУРНИРЫ</vt:lpstr>
      <vt:lpstr>КОНКУРСЫ РЕШЕНИЯ ЗАДАЧ</vt:lpstr>
      <vt:lpstr>ВОПРОСЫ БЕЗОПАСНОСТИ</vt:lpstr>
      <vt:lpstr>ВОПРОСЫ БЕЗОПАСНОСТИ</vt:lpstr>
      <vt:lpstr>АКАДЕМИЯ CHESS KING</vt:lpstr>
      <vt:lpstr>ТУРНИРЫ ФШР PLAY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Ivan Moiseev</cp:lastModifiedBy>
  <cp:revision>164</cp:revision>
  <dcterms:created xsi:type="dcterms:W3CDTF">2016-09-21T08:46:17Z</dcterms:created>
  <dcterms:modified xsi:type="dcterms:W3CDTF">2022-08-02T11:42:19Z</dcterms:modified>
</cp:coreProperties>
</file>